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75" r:id="rId4"/>
    <p:sldId id="266" r:id="rId5"/>
    <p:sldId id="294" r:id="rId6"/>
    <p:sldId id="282" r:id="rId7"/>
    <p:sldId id="279" r:id="rId8"/>
    <p:sldId id="273" r:id="rId9"/>
    <p:sldId id="29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si, Mary (CCF)" initials="DM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B8F"/>
    <a:srgbClr val="A23504"/>
    <a:srgbClr val="4D6B83"/>
    <a:srgbClr val="445F8C"/>
    <a:srgbClr val="FFEEBD"/>
    <a:srgbClr val="FFFDF7"/>
    <a:srgbClr val="DF6613"/>
    <a:srgbClr val="FA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A56362-AA5E-4C7C-B034-745AE2F8B8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1B0BF-FBEE-423A-B971-176FD42FDA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AAB74-AA4D-43EF-9F21-28FA31AC048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EFA76-C570-410B-960A-3E44B6A3D4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7B857-857A-4888-A63D-F504872391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A3F4F-CAD1-476F-9141-9F0F1BE05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8432-A128-4C74-969E-CB264B2E3AE4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BDDCD-3A62-4B68-9DB3-BA34DB984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4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6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BDDCD-3A62-4B68-9DB3-BA34DB984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6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958F-483B-493B-A676-F7BAF595D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F5634-5015-4EEF-BCE3-E4A8C82E0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D015C-EEAF-449E-80CA-0B9BC149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88179-67CA-4B7D-A542-B745875C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DF448-CC3E-4645-A04C-C7088DF8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0D33-15C6-4957-8C22-89E46980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707B4-22B9-457B-ACC0-760DA7D30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E749-3E4F-4183-B9C0-D401C89C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A1FB-2E41-45EE-8750-832A083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03F7-144C-4770-8B44-8700DE60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44D2-0935-4098-8E6E-DD18C42B9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E71DE-FD7E-4959-BF03-DF8311F56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B3B9-B47B-4534-9898-97278973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2C427-3546-4F7E-A837-865047E4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75CD-A7E2-4800-98C4-0B8539A7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F670-262D-47D6-8742-94298C0C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47900-2AB2-4EEF-BAB2-7596CA35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F806-DD02-432C-86AF-C7D7DB43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2BE6-27C2-44DE-A7AF-C36B7C49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9568-83E4-4EEB-9606-3B00D57B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B9C5-09B6-42B5-A89C-4C790FF2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E280B-34C0-447B-82CF-3DE065E8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C38E8-6868-427B-8BF4-D0192765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3B6CF-523A-4F59-912C-EFC0725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5DF9-52D5-41EF-8C5B-8FA8842A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489D-3626-4D47-9F4F-CB1ADC1C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240C-4D20-4244-A5F6-BEF2ACD34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37622-F6DC-47EE-B719-5E351473A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50ED8-BCF2-404D-8915-D7F827B8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B3382-2CA7-4AC9-A9A0-E5A55A04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54AAD-EE21-4D72-A191-BCFEBE30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1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20D6-0ADC-4EE4-B2AE-DA246C48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D96C-4267-43B3-BF24-3CAE865A9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08550-B44D-4D3F-B03D-D043EA9D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BCF0F-D664-4688-A155-E30C395A1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7B30-9025-4C9A-BB8D-69D2DD2E2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B523C-85AC-4EC3-981F-EBC8AA83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A0A84-CAEC-4481-80E3-14061A3F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48BCC-3FE1-497C-BB1E-F9E2DD8A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7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B93D-CC9F-48ED-80D2-275015A3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CCB15-40D3-4253-8789-207E4F55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A7C48-6CE5-4FF3-8BA1-97D916AAE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23F0E-8D88-425F-8248-6807386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BF1C8-5A73-4D7B-804E-92391AA5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526AD-8681-4B66-9B9D-5891BEBF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73DE3-6ED5-4113-89B4-222557EE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A6FC-98B5-4715-B92F-280448C9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96B5-3C97-4AFA-837F-663B5C392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75CB8-3B18-47F1-8595-1548908E4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CC962-2746-4128-BA37-505D7965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0319-6368-40D0-90D8-C851A104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6B9E3-7757-4464-87EB-D42CC477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5A94-C450-4F75-8CB0-B2133220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BF61D-D239-4329-B003-FE2527D2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8D05-071D-4A2D-AB07-583DB9AD1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3DAE2-D336-4D5C-8C9E-0AB3057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D2FA7-5F44-4231-A3A7-D21AD0F4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4125E-05C7-420A-8B80-16FDC846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2564D-6949-4B0C-9479-34C677ED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24DED-B87F-4A5C-B012-208DB8E3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A3C0E-70B9-4FC6-9F86-357078AC5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C161-BE1C-457A-8CEB-9917C9D8669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4D9C-621F-45FE-85CE-BF11E245D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72DC-D919-4D75-AD72-9A19F3C0B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17FC-FA2C-4F00-A2CB-1A46953A2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mary.demasi@ccf.ny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60A992-2AC7-4455-B52D-1BAAAFEECACD}"/>
              </a:ext>
            </a:extLst>
          </p:cNvPr>
          <p:cNvSpPr/>
          <p:nvPr/>
        </p:nvSpPr>
        <p:spPr>
          <a:xfrm>
            <a:off x="666043" y="580773"/>
            <a:ext cx="11108267" cy="5858934"/>
          </a:xfrm>
          <a:prstGeom prst="rect">
            <a:avLst/>
          </a:prstGeom>
          <a:solidFill>
            <a:srgbClr val="418B8F"/>
          </a:solidFill>
          <a:ln w="1016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B0AB1-C696-4030-9304-2220753B5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629" y="766599"/>
            <a:ext cx="9144000" cy="1756304"/>
          </a:xfrm>
          <a:solidFill>
            <a:srgbClr val="418B8F"/>
          </a:solidFill>
          <a:ln w="50800" cmpd="dbl">
            <a:solidFill>
              <a:srgbClr val="418B8F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Count Every Child</a:t>
            </a:r>
            <a:b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 Census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4E771-82A6-45D9-9096-BA2D25BB9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044" y="2708729"/>
            <a:ext cx="3627170" cy="34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EE0A5A-1F7F-4E80-93B9-F3662A2BC733}"/>
              </a:ext>
            </a:extLst>
          </p:cNvPr>
          <p:cNvSpPr txBox="1"/>
          <p:nvPr/>
        </p:nvSpPr>
        <p:spPr>
          <a:xfrm>
            <a:off x="596110" y="848461"/>
            <a:ext cx="48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18B8F"/>
                </a:solidFill>
                <a:latin typeface="Century Gothic" panose="020B0502020202020204" pitchFamily="34" charset="0"/>
              </a:rPr>
              <a:t>For more information</a:t>
            </a:r>
          </a:p>
          <a:p>
            <a:endParaRPr lang="en-US" dirty="0"/>
          </a:p>
          <a:p>
            <a:r>
              <a:rPr lang="en-US" b="1" u="sng" dirty="0">
                <a:latin typeface="Century Gothic" panose="020B0502020202020204" pitchFamily="34" charset="0"/>
              </a:rPr>
              <a:t>Go to: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ccf.ny.gov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Advancing Race Equity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Tools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0" lvl="3"/>
            <a:r>
              <a:rPr lang="en-US" b="1" u="sng" dirty="0">
                <a:latin typeface="Century Gothic" panose="020B0502020202020204" pitchFamily="34" charset="0"/>
              </a:rPr>
              <a:t>Contact:</a:t>
            </a:r>
          </a:p>
          <a:p>
            <a:pPr lvl="3"/>
            <a:endParaRPr lang="en-US" dirty="0">
              <a:latin typeface="Century Gothic" panose="020B0502020202020204" pitchFamily="34" charset="0"/>
              <a:hlinkClick r:id="rId2"/>
            </a:endParaRPr>
          </a:p>
          <a:p>
            <a:pPr marL="457200" lvl="3"/>
            <a:r>
              <a:rPr lang="en-US" dirty="0">
                <a:latin typeface="Century Gothic" panose="020B0502020202020204" pitchFamily="34" charset="0"/>
                <a:hlinkClick r:id="rId2"/>
              </a:rPr>
              <a:t>cate.bohn@ccf.ny.gov</a:t>
            </a:r>
          </a:p>
          <a:p>
            <a:pPr marL="457200" lvl="3"/>
            <a:endParaRPr lang="en-US" dirty="0">
              <a:latin typeface="Century Gothic" panose="020B0502020202020204" pitchFamily="34" charset="0"/>
              <a:hlinkClick r:id="rId2"/>
            </a:endParaRPr>
          </a:p>
          <a:p>
            <a:pPr marL="457200" lvl="3"/>
            <a:r>
              <a:rPr lang="en-US" dirty="0">
                <a:latin typeface="Century Gothic" panose="020B0502020202020204" pitchFamily="34" charset="0"/>
                <a:hlinkClick r:id="rId2"/>
              </a:rPr>
              <a:t>mary.demasi@ccf.ny.gov</a:t>
            </a:r>
            <a:endParaRPr lang="en-US" dirty="0">
              <a:latin typeface="Century Gothic" panose="020B0502020202020204" pitchFamily="34" charset="0"/>
            </a:endParaRPr>
          </a:p>
          <a:p>
            <a:pPr lvl="3"/>
            <a:endParaRPr lang="en-US" dirty="0">
              <a:latin typeface="Century Gothic" panose="020B0502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8BC950C1-99A9-4B0C-A632-CCB0F77D1CE1}"/>
              </a:ext>
            </a:extLst>
          </p:cNvPr>
          <p:cNvSpPr/>
          <p:nvPr/>
        </p:nvSpPr>
        <p:spPr>
          <a:xfrm rot="5400000">
            <a:off x="1205332" y="2476219"/>
            <a:ext cx="387927" cy="706581"/>
          </a:xfrm>
          <a:prstGeom prst="bentUpArrow">
            <a:avLst/>
          </a:prstGeom>
          <a:solidFill>
            <a:srgbClr val="418B8F"/>
          </a:solidFill>
          <a:ln>
            <a:solidFill>
              <a:srgbClr val="418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E9CC33C2-1318-48A6-9071-2558E14760E2}"/>
              </a:ext>
            </a:extLst>
          </p:cNvPr>
          <p:cNvSpPr/>
          <p:nvPr/>
        </p:nvSpPr>
        <p:spPr>
          <a:xfrm rot="5400000">
            <a:off x="1645179" y="2987106"/>
            <a:ext cx="436418" cy="706581"/>
          </a:xfrm>
          <a:prstGeom prst="bentUpArrow">
            <a:avLst/>
          </a:prstGeom>
          <a:solidFill>
            <a:srgbClr val="418B8F"/>
          </a:solidFill>
          <a:ln>
            <a:solidFill>
              <a:srgbClr val="418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36EAF0FC-608F-4EA3-83C4-93684F71D4D3}"/>
              </a:ext>
            </a:extLst>
          </p:cNvPr>
          <p:cNvSpPr/>
          <p:nvPr/>
        </p:nvSpPr>
        <p:spPr>
          <a:xfrm rot="5400000">
            <a:off x="822531" y="1994850"/>
            <a:ext cx="446949" cy="651138"/>
          </a:xfrm>
          <a:prstGeom prst="bentUpArrow">
            <a:avLst/>
          </a:prstGeom>
          <a:solidFill>
            <a:srgbClr val="418B8F"/>
          </a:solidFill>
          <a:ln>
            <a:solidFill>
              <a:srgbClr val="418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8B9FC-5487-48B3-B17B-FDD14588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24" y="1561273"/>
            <a:ext cx="5034655" cy="45028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97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C2975-9EC9-4A58-A40D-2F46E0D5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41" y="1219565"/>
            <a:ext cx="8364073" cy="47347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49AEB-7311-4A04-AA8D-FD1DD7C44D62}"/>
              </a:ext>
            </a:extLst>
          </p:cNvPr>
          <p:cNvSpPr txBox="1"/>
          <p:nvPr/>
        </p:nvSpPr>
        <p:spPr>
          <a:xfrm>
            <a:off x="9199984" y="1560146"/>
            <a:ext cx="2675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 peacetime mobilization &amp; operation conducted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 </a:t>
            </a:r>
            <a:r>
              <a:rPr lang="en-US" sz="2400" b="1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once, </a:t>
            </a:r>
            <a:r>
              <a:rPr lang="en-US" sz="2400" b="1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b="1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place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E3497-5D18-466E-9BD9-8A2E70E36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419" y="6082146"/>
            <a:ext cx="650199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A990-CC36-452C-801E-6DC81456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88" y="1939636"/>
            <a:ext cx="2110906" cy="131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662CF2-7677-440D-96B4-E7CA09BDF403}"/>
              </a:ext>
            </a:extLst>
          </p:cNvPr>
          <p:cNvSpPr txBox="1"/>
          <p:nvPr/>
        </p:nvSpPr>
        <p:spPr>
          <a:xfrm>
            <a:off x="3645058" y="197245"/>
            <a:ext cx="554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Some Changes for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8CA04-53B5-4299-884A-6A7FF840A71D}"/>
              </a:ext>
            </a:extLst>
          </p:cNvPr>
          <p:cNvSpPr txBox="1"/>
          <p:nvPr/>
        </p:nvSpPr>
        <p:spPr>
          <a:xfrm>
            <a:off x="5371357" y="1493238"/>
            <a:ext cx="6210430" cy="3693319"/>
          </a:xfrm>
          <a:prstGeom prst="rect">
            <a:avLst/>
          </a:prstGeom>
          <a:solidFill>
            <a:srgbClr val="418B8F">
              <a:alpha val="74000"/>
            </a:srgbClr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418B8F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Respond Online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Respond via 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Fewer canvassers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Citizenship question may be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BFF64-65C9-40F1-97C5-934D078C0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419" y="6082146"/>
            <a:ext cx="650199" cy="595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40777-FB39-4356-9959-EC2322FBA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18" y="346333"/>
            <a:ext cx="2077243" cy="1483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AD020-6799-4D74-84EE-BDC8CAAEB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65" y="3255236"/>
            <a:ext cx="2014820" cy="1509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4DA20-2233-494A-BABA-86E343272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6771" y="4983929"/>
            <a:ext cx="2791746" cy="13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44E7F2-0251-4BD9-B9AA-8010BECB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194" y="1160358"/>
            <a:ext cx="9555739" cy="486609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4DF64-09B0-4EAC-BE25-B8A724C9CD34}"/>
              </a:ext>
            </a:extLst>
          </p:cNvPr>
          <p:cNvSpPr txBox="1"/>
          <p:nvPr/>
        </p:nvSpPr>
        <p:spPr>
          <a:xfrm>
            <a:off x="1162063" y="273943"/>
            <a:ext cx="10159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Need Complete, Accurate Census – What’s at Stake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1D1AB-82B1-4B4A-9C7F-B10ECF51C05E}"/>
              </a:ext>
            </a:extLst>
          </p:cNvPr>
          <p:cNvSpPr txBox="1"/>
          <p:nvPr/>
        </p:nvSpPr>
        <p:spPr>
          <a:xfrm>
            <a:off x="5721930" y="6137285"/>
            <a:ext cx="174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>
                    <a:alpha val="74000"/>
                  </a:srgbClr>
                </a:solidFill>
                <a:latin typeface="Century Gothic" panose="020B0502020202020204" pitchFamily="34" charset="0"/>
              </a:rPr>
              <a:t>and…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99230-0490-4844-80D6-950D01CA1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419" y="6082146"/>
            <a:ext cx="650199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E80390-3869-40D2-878D-4BBBE183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2" y="1276341"/>
            <a:ext cx="10792896" cy="394147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5FD735-9D8B-4B55-8E33-4398AA6B2DA4}"/>
              </a:ext>
            </a:extLst>
          </p:cNvPr>
          <p:cNvCxnSpPr>
            <a:cxnSpLocks/>
          </p:cNvCxnSpPr>
          <p:nvPr/>
        </p:nvCxnSpPr>
        <p:spPr>
          <a:xfrm flipV="1">
            <a:off x="3149600" y="4165600"/>
            <a:ext cx="1450110" cy="1389351"/>
          </a:xfrm>
          <a:prstGeom prst="straightConnector1">
            <a:avLst/>
          </a:prstGeom>
          <a:ln w="50800">
            <a:solidFill>
              <a:srgbClr val="418B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C657F8-EB00-4EEA-B2D5-402A8086F827}"/>
              </a:ext>
            </a:extLst>
          </p:cNvPr>
          <p:cNvSpPr txBox="1"/>
          <p:nvPr/>
        </p:nvSpPr>
        <p:spPr>
          <a:xfrm>
            <a:off x="621915" y="477682"/>
            <a:ext cx="10656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What’s at Stake: NY’s Federal Funding based on Census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17AAE-DCAF-466A-A620-1E0872EF4137}"/>
              </a:ext>
            </a:extLst>
          </p:cNvPr>
          <p:cNvSpPr txBox="1"/>
          <p:nvPr/>
        </p:nvSpPr>
        <p:spPr>
          <a:xfrm>
            <a:off x="644132" y="5554950"/>
            <a:ext cx="1118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example: </a:t>
            </a:r>
            <a:r>
              <a:rPr lang="en-US" sz="1400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Title 1 Grants to school districts, National school lunch program, Special education grants (IDEA), Head Start, Early Head Start, Child care and development fund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2063C9-A794-4444-93EA-70ACA6480F90}"/>
              </a:ext>
            </a:extLst>
          </p:cNvPr>
          <p:cNvSpPr/>
          <p:nvPr/>
        </p:nvSpPr>
        <p:spPr>
          <a:xfrm>
            <a:off x="4599710" y="3853005"/>
            <a:ext cx="2928060" cy="42804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9CF7A-7E98-4679-8685-4BD30807ADD3}"/>
              </a:ext>
            </a:extLst>
          </p:cNvPr>
          <p:cNvSpPr/>
          <p:nvPr/>
        </p:nvSpPr>
        <p:spPr>
          <a:xfrm>
            <a:off x="6419531" y="3386651"/>
            <a:ext cx="2015836" cy="346364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26FEC-7CAC-4F33-9423-F9CFA87EB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419" y="6082146"/>
            <a:ext cx="650199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3B04-0136-47F9-A036-6D5B8A06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01" y="1720233"/>
            <a:ext cx="2346471" cy="322974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418B8F"/>
                </a:solidFill>
                <a:latin typeface="Century Gothic" panose="020B0502020202020204" pitchFamily="34" charset="0"/>
              </a:rPr>
              <a:t>What does it means for </a:t>
            </a:r>
            <a:r>
              <a:rPr lang="en-US" sz="3600" i="1" dirty="0">
                <a:solidFill>
                  <a:srgbClr val="418B8F"/>
                </a:solidFill>
                <a:latin typeface="Century Gothic" panose="020B0502020202020204" pitchFamily="34" charset="0"/>
              </a:rPr>
              <a:t>our</a:t>
            </a:r>
            <a:r>
              <a:rPr lang="en-US" sz="3600" dirty="0">
                <a:solidFill>
                  <a:srgbClr val="418B8F"/>
                </a:solidFill>
                <a:latin typeface="Century Gothic" panose="020B0502020202020204" pitchFamily="34" charset="0"/>
              </a:rPr>
              <a:t> children?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43C77-EA83-4FBA-B362-48FCE24CC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3135"/>
              </p:ext>
            </p:extLst>
          </p:nvPr>
        </p:nvGraphicFramePr>
        <p:xfrm>
          <a:off x="3067496" y="963437"/>
          <a:ext cx="812799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525639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45893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40510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Academic Achievement of the Disadvantages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 ESEA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Head Start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18B8F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School Lunch Program (NSLP)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18B8F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Care and Development Fund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CCDF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18B8F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rgbClr val="418B8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Start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855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F5E85DD-7996-4E67-85C0-ACFD2B87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22" y="4776670"/>
            <a:ext cx="1436651" cy="143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ACF56-ACAD-423D-BD8B-0693345DE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223" y="4776670"/>
            <a:ext cx="2040813" cy="122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D5861-5C0A-4822-95D2-2FC6AF018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943" y="1477729"/>
            <a:ext cx="1857375" cy="185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242F4-2CEC-4128-BFE0-8287B2679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325" y="1811103"/>
            <a:ext cx="1905000" cy="119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FA413-40A4-44E7-B717-7482E912C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076" y="5099823"/>
            <a:ext cx="2456172" cy="837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A3CB5D-38C5-4DC8-B6E2-082FB142D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741" y="2272909"/>
            <a:ext cx="1095415" cy="10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F12E-8E6A-428F-896E-1C9E1CCDD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315" y="1281108"/>
            <a:ext cx="9762040" cy="5064274"/>
          </a:xfrm>
          <a:solidFill>
            <a:srgbClr val="418B8F">
              <a:alpha val="74000"/>
            </a:srgbClr>
          </a:solidFill>
        </p:spPr>
        <p:txBody>
          <a:bodyPr>
            <a:noAutofit/>
          </a:bodyPr>
          <a:lstStyle/>
          <a:p>
            <a:pPr marL="4572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cap="small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Undercount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lower count of children than observed in other data sources</a:t>
            </a:r>
          </a:p>
          <a:p>
            <a:pPr marL="4572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Long-standing undercount in decennial censuses</a:t>
            </a:r>
          </a:p>
          <a:p>
            <a:pPr marL="4572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Demographers documented undercount of children (birth to 5)</a:t>
            </a:r>
          </a:p>
          <a:p>
            <a:pPr marL="4572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undercount of 2010 Census estimated at:</a:t>
            </a:r>
          </a:p>
          <a:p>
            <a:pPr marL="1143000" lvl="7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 percent for young children </a:t>
            </a:r>
          </a:p>
          <a:p>
            <a:pPr marL="1143000" lvl="7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million young children*</a:t>
            </a:r>
          </a:p>
          <a:p>
            <a:pPr marL="1143000" lvl="7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7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Based on comparison of vital statistics &amp; census numbers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60028-90C8-40B3-9474-AFA9876005CF}"/>
              </a:ext>
            </a:extLst>
          </p:cNvPr>
          <p:cNvSpPr txBox="1"/>
          <p:nvPr/>
        </p:nvSpPr>
        <p:spPr>
          <a:xfrm>
            <a:off x="1400315" y="520122"/>
            <a:ext cx="904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Undercount: Something New?</a:t>
            </a:r>
          </a:p>
        </p:txBody>
      </p:sp>
    </p:spTree>
    <p:extLst>
      <p:ext uri="{BB962C8B-B14F-4D97-AF65-F5344CB8AC3E}">
        <p14:creationId xmlns:p14="http://schemas.microsoft.com/office/powerpoint/2010/main" val="164231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62CF2-7677-440D-96B4-E7CA09BDF403}"/>
              </a:ext>
            </a:extLst>
          </p:cNvPr>
          <p:cNvSpPr txBox="1"/>
          <p:nvPr/>
        </p:nvSpPr>
        <p:spPr>
          <a:xfrm>
            <a:off x="1754909" y="730454"/>
            <a:ext cx="904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18B8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Challenges to Accurate Counts of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BFF64-65C9-40F1-97C5-934D078C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419" y="6082146"/>
            <a:ext cx="650199" cy="59531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106D23-266D-4870-A9F0-0758ECD54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54912"/>
              </p:ext>
            </p:extLst>
          </p:nvPr>
        </p:nvGraphicFramePr>
        <p:xfrm>
          <a:off x="942109" y="1620471"/>
          <a:ext cx="10447310" cy="463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946">
                  <a:extLst>
                    <a:ext uri="{9D8B030D-6E8A-4147-A177-3AD203B41FA5}">
                      <a16:colId xmlns:a16="http://schemas.microsoft.com/office/drawing/2014/main" val="305744745"/>
                    </a:ext>
                  </a:extLst>
                </a:gridCol>
                <a:gridCol w="5584364">
                  <a:extLst>
                    <a:ext uri="{9D8B030D-6E8A-4147-A177-3AD203B41FA5}">
                      <a16:colId xmlns:a16="http://schemas.microsoft.com/office/drawing/2014/main" val="424813371"/>
                    </a:ext>
                  </a:extLst>
                </a:gridCol>
              </a:tblGrid>
              <a:tr h="27461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Families frequently move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not first language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with grandparents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with non-family (in foster care)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multigenerational family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households</a:t>
                      </a:r>
                    </a:p>
                  </a:txBody>
                  <a:tcPr>
                    <a:solidFill>
                      <a:srgbClr val="418B8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Newborns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income families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Immigrant parents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immigrants in household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Younger parents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Split between two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completed for some, not all***</a:t>
                      </a:r>
                    </a:p>
                  </a:txBody>
                  <a:tcPr>
                    <a:solidFill>
                      <a:srgbClr val="418B8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00319"/>
                  </a:ext>
                </a:extLst>
              </a:tr>
              <a:tr h="1064411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***Some parents noted they intentionally don’t report youngest</a:t>
                      </a:r>
                    </a:p>
                  </a:txBody>
                  <a:tcPr>
                    <a:solidFill>
                      <a:schemeClr val="bg1">
                        <a:alpha val="7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>
                    <a:solidFill>
                      <a:srgbClr val="418B8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5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41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BEC6A5-89BF-4D88-8410-A13E09DC5817}"/>
              </a:ext>
            </a:extLst>
          </p:cNvPr>
          <p:cNvSpPr txBox="1">
            <a:spLocks/>
          </p:cNvSpPr>
          <p:nvPr/>
        </p:nvSpPr>
        <p:spPr>
          <a:xfrm>
            <a:off x="426404" y="385492"/>
            <a:ext cx="6550129" cy="1117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418B8F"/>
                </a:solidFill>
                <a:latin typeface="Century Gothic" panose="020B0502020202020204" pitchFamily="34" charset="0"/>
              </a:rPr>
              <a:t>What does it means for </a:t>
            </a:r>
            <a:r>
              <a:rPr lang="en-US" sz="3200" i="1" dirty="0">
                <a:solidFill>
                  <a:srgbClr val="418B8F"/>
                </a:solidFill>
                <a:latin typeface="Century Gothic" panose="020B0502020202020204" pitchFamily="34" charset="0"/>
              </a:rPr>
              <a:t>our</a:t>
            </a:r>
            <a:r>
              <a:rPr lang="en-US" sz="3200" dirty="0">
                <a:solidFill>
                  <a:srgbClr val="418B8F"/>
                </a:solidFill>
                <a:latin typeface="Century Gothic" panose="020B0502020202020204" pitchFamily="34" charset="0"/>
              </a:rPr>
              <a:t> 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D45E-59F1-4009-8F2F-21BE09F3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72" y="1567032"/>
            <a:ext cx="6590668" cy="4334119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sz="2600" b="1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parents</a:t>
            </a:r>
          </a:p>
          <a:p>
            <a:pPr marL="0"/>
            <a:endParaRPr lang="en-US" sz="1100" b="1" dirty="0">
              <a:solidFill>
                <a:srgbClr val="418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parent become more informed about census benefits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Messages that resonate: children &amp; community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Outreach (Get Out the Count - GOTC)</a:t>
            </a: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418B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Citizenship question still in play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Unreliable response on any survey</a:t>
            </a:r>
          </a:p>
          <a:p>
            <a:pPr marL="68580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18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messengers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promoting local benefits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at-large</a:t>
            </a:r>
          </a:p>
          <a:p>
            <a:pPr marL="1143000" lvl="1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Segments of community less likely to be counted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56FB9-3CCE-433B-94EE-A325CC62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318034"/>
            <a:ext cx="4042409" cy="2263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2F198-3F26-43E9-83D0-DAD7A610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1" y="2992359"/>
            <a:ext cx="4042410" cy="306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91B908-9A8D-4E61-BB26-E85109A7E638}"/>
              </a:ext>
            </a:extLst>
          </p:cNvPr>
          <p:cNvSpPr txBox="1"/>
          <p:nvPr/>
        </p:nvSpPr>
        <p:spPr>
          <a:xfrm>
            <a:off x="9547516" y="944104"/>
            <a:ext cx="100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410812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2533</TotalTime>
  <Words>354</Words>
  <Application>Microsoft Office PowerPoint</Application>
  <PresentationFormat>Widescreen</PresentationFormat>
  <Paragraphs>122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Count Every Child  2020 Census</vt:lpstr>
      <vt:lpstr>PowerPoint Presentation</vt:lpstr>
      <vt:lpstr>PowerPoint Presentation</vt:lpstr>
      <vt:lpstr>PowerPoint Presentation</vt:lpstr>
      <vt:lpstr>PowerPoint Presentation</vt:lpstr>
      <vt:lpstr>What does it means for our children?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DeMasi, Mary (CCF)</dc:creator>
  <cp:lastModifiedBy>Jessica Krupski</cp:lastModifiedBy>
  <cp:revision>110</cp:revision>
  <dcterms:created xsi:type="dcterms:W3CDTF">2018-04-18T17:50:30Z</dcterms:created>
  <dcterms:modified xsi:type="dcterms:W3CDTF">2019-02-01T02:29:42Z</dcterms:modified>
</cp:coreProperties>
</file>